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67" r:id="rId3"/>
    <p:sldId id="269" r:id="rId4"/>
    <p:sldId id="270" r:id="rId5"/>
    <p:sldId id="271" r:id="rId6"/>
    <p:sldId id="273" r:id="rId7"/>
    <p:sldId id="272" r:id="rId8"/>
    <p:sldId id="274" r:id="rId9"/>
    <p:sldId id="275" r:id="rId10"/>
    <p:sldId id="277" r:id="rId11"/>
    <p:sldId id="281" r:id="rId12"/>
    <p:sldId id="293" r:id="rId13"/>
    <p:sldId id="282" r:id="rId14"/>
    <p:sldId id="276" r:id="rId15"/>
    <p:sldId id="278" r:id="rId16"/>
    <p:sldId id="279" r:id="rId17"/>
    <p:sldId id="280" r:id="rId18"/>
    <p:sldId id="283" r:id="rId19"/>
    <p:sldId id="284" r:id="rId20"/>
    <p:sldId id="285" r:id="rId21"/>
    <p:sldId id="286" r:id="rId22"/>
    <p:sldId id="287" r:id="rId23"/>
    <p:sldId id="288" r:id="rId24"/>
    <p:sldId id="291" r:id="rId25"/>
    <p:sldId id="290" r:id="rId26"/>
    <p:sldId id="289" r:id="rId27"/>
    <p:sldId id="268" r:id="rId2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702F"/>
    <a:srgbClr val="522D8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92" autoAdjust="0"/>
    <p:restoredTop sz="74525" autoAdjust="0"/>
  </p:normalViewPr>
  <p:slideViewPr>
    <p:cSldViewPr>
      <p:cViewPr varScale="1">
        <p:scale>
          <a:sx n="79" d="100"/>
          <a:sy n="79" d="100"/>
        </p:scale>
        <p:origin x="262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408"/>
    </p:cViewPr>
  </p:sorterViewPr>
  <p:notesViewPr>
    <p:cSldViewPr>
      <p:cViewPr varScale="1">
        <p:scale>
          <a:sx n="165" d="100"/>
          <a:sy n="165" d="100"/>
        </p:scale>
        <p:origin x="485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3B01F-E8E2-3F4F-B057-BAC35DD1C077}" type="datetimeFigureOut">
              <a:rPr lang="en-US" smtClean="0"/>
              <a:t>7/10/20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E72BA-6CA4-CA4E-9543-BACD855E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8799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863B7EB-2BD9-48E9-940D-EFDE81AB9CDA}" type="datetimeFigureOut">
              <a:rPr lang="en-US"/>
              <a:pPr>
                <a:defRPr/>
              </a:pPr>
              <a:t>7/10/20</a:t>
            </a:fld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DF24B53-728C-4A1E-9167-E705E19846A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682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802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516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8089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3258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3117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17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092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0433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1129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1776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257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9862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3376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7976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682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845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96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1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558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12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339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45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F470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2451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4191000"/>
            <a:ext cx="6400800" cy="1066800"/>
          </a:xfrm>
        </p:spPr>
        <p:txBody>
          <a:bodyPr/>
          <a:lstStyle>
            <a:lvl1pPr marL="0" indent="0" algn="ctr">
              <a:buNone/>
              <a:defRPr sz="200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subtitle or presenter details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143000"/>
          </a:xfrm>
        </p:spPr>
        <p:txBody>
          <a:bodyPr/>
          <a:lstStyle>
            <a:lvl1pPr>
              <a:defRPr sz="3200" b="0" i="0" cap="all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5594097"/>
            <a:ext cx="8534400" cy="578103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447800"/>
            <a:ext cx="8534400" cy="4038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04800" y="6172200"/>
            <a:ext cx="8534400" cy="457200"/>
          </a:xfrm>
        </p:spPr>
        <p:txBody>
          <a:bodyPr/>
          <a:lstStyle>
            <a:lvl1pPr marL="0" indent="0">
              <a:buNone/>
              <a:defRPr sz="1100" i="1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Photo credit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447800"/>
            <a:ext cx="4191000" cy="4038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648200" y="1447800"/>
            <a:ext cx="4191000" cy="4038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5594097"/>
            <a:ext cx="4191000" cy="685848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04800" y="6279898"/>
            <a:ext cx="4191000" cy="349502"/>
          </a:xfrm>
        </p:spPr>
        <p:txBody>
          <a:bodyPr/>
          <a:lstStyle>
            <a:lvl1pPr marL="0" indent="0">
              <a:buNone/>
              <a:defRPr sz="1100" i="1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Photo credit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48200" y="6280150"/>
            <a:ext cx="4191000" cy="349250"/>
          </a:xfrm>
        </p:spPr>
        <p:txBody>
          <a:bodyPr/>
          <a:lstStyle>
            <a:lvl1pPr marL="0" indent="0">
              <a:buNone/>
              <a:defRPr sz="1100" i="1"/>
            </a:lvl1pPr>
          </a:lstStyle>
          <a:p>
            <a:pPr lvl="0"/>
            <a:r>
              <a:rPr lang="en-US" dirty="0"/>
              <a:t>Photo Credit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4648200" y="5594350"/>
            <a:ext cx="4191000" cy="685800"/>
          </a:xfrm>
        </p:spPr>
        <p:txBody>
          <a:bodyPr anchor="b"/>
          <a:lstStyle>
            <a:lvl1pPr marL="0" indent="0">
              <a:buNone/>
              <a:defRPr sz="1400" b="1"/>
            </a:lvl1pPr>
          </a:lstStyle>
          <a:p>
            <a:pPr lvl="0"/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454114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0"/>
            <a:ext cx="8681720" cy="7620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680" y="2438400"/>
            <a:ext cx="868172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680" y="1447800"/>
            <a:ext cx="8681720" cy="51054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06900"/>
            <a:ext cx="8305799" cy="1373606"/>
          </a:xfrm>
        </p:spPr>
        <p:txBody>
          <a:bodyPr anchor="t"/>
          <a:lstStyle>
            <a:lvl1pPr algn="l">
              <a:defRPr sz="3200" b="1" cap="all">
                <a:solidFill>
                  <a:srgbClr val="F4702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2906713"/>
            <a:ext cx="8305799" cy="15128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522D80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  <p:cxnSp>
        <p:nvCxnSpPr>
          <p:cNvPr id="5" name="Straight Connector 4"/>
          <p:cNvCxnSpPr/>
          <p:nvPr userDrawn="1"/>
        </p:nvCxnSpPr>
        <p:spPr>
          <a:xfrm flipV="1">
            <a:off x="649287" y="4419600"/>
            <a:ext cx="8189912" cy="12700"/>
          </a:xfrm>
          <a:prstGeom prst="line">
            <a:avLst/>
          </a:prstGeom>
          <a:ln w="12700">
            <a:solidFill>
              <a:srgbClr val="522D8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295400"/>
            <a:ext cx="8686800" cy="6858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2057400"/>
            <a:ext cx="4267200" cy="46482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057400"/>
            <a:ext cx="4267200" cy="46482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295400"/>
            <a:ext cx="8686800" cy="6858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3680" y="2209800"/>
            <a:ext cx="426370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2849562"/>
            <a:ext cx="4268788" cy="385603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209800"/>
            <a:ext cx="426021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849562"/>
            <a:ext cx="4270375" cy="3851005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8600" y="2971800"/>
            <a:ext cx="8686800" cy="685800"/>
          </a:xfrm>
        </p:spPr>
        <p:txBody>
          <a:bodyPr/>
          <a:lstStyle>
            <a:lvl1pPr>
              <a:defRPr sz="4400" b="1" cap="all" baseline="0">
                <a:solidFill>
                  <a:srgbClr val="F4702F"/>
                </a:solidFill>
              </a:defRPr>
            </a:lvl1pPr>
          </a:lstStyle>
          <a:p>
            <a:r>
              <a:rPr lang="en-US" dirty="0"/>
              <a:t>Title slide only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6117" y="1439422"/>
            <a:ext cx="3150553" cy="806119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dirty="0"/>
              <a:t>Image/Graphic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439422"/>
            <a:ext cx="5340350" cy="5276338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755957" y="2353821"/>
            <a:ext cx="3160713" cy="4351779"/>
          </a:xfrm>
        </p:spPr>
        <p:txBody>
          <a:bodyPr/>
          <a:lstStyle>
            <a:lvl1pPr marL="0" indent="0">
              <a:buNone/>
              <a:defRPr sz="1100" i="1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Image/Graphic Caption/Description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b="8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295400"/>
            <a:ext cx="86868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2209801"/>
            <a:ext cx="86868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61" r:id="rId3"/>
    <p:sldLayoutId id="2147483657" r:id="rId4"/>
    <p:sldLayoutId id="2147483656" r:id="rId5"/>
    <p:sldLayoutId id="2147483655" r:id="rId6"/>
    <p:sldLayoutId id="2147483654" r:id="rId7"/>
    <p:sldLayoutId id="2147483653" r:id="rId8"/>
    <p:sldLayoutId id="2147483652" r:id="rId9"/>
    <p:sldLayoutId id="2147483651" r:id="rId10"/>
    <p:sldLayoutId id="2147483660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Verdana" charset="0"/>
          <a:ea typeface="Verdana" charset="0"/>
          <a:cs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Verdana" charset="0"/>
          <a:ea typeface="Verdana" charset="0"/>
          <a:cs typeface="Verdana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Verdana" charset="0"/>
          <a:ea typeface="Verdana" charset="0"/>
          <a:cs typeface="Verdana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Verdana" charset="0"/>
          <a:ea typeface="Verdana" charset="0"/>
          <a:cs typeface="Verdana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Verdana" charset="0"/>
          <a:ea typeface="Verdana" charset="0"/>
          <a:cs typeface="Verdana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Verdana" charset="0"/>
          <a:ea typeface="Verdana" charset="0"/>
          <a:cs typeface="Verdana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VitalikButerin/a-proof-of-stake-design-philosophy-506585978d51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VitalikButerin/a-proof-of-stake-design-philosophy-506585978d51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ckchain.info/pools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VitalikButerin/a-proof-of-stake-design-philosophy-506585978d51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ocrates1024.s3.amazonaws.com/consensus.pdf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ocrates1024.s3.amazonaws.com/consensus.pdf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ocrates1024.s3.amazonaws.com/consensus.pdf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ocrates1024.s3.amazonaws.com/consensus.pdf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ocrates1024.s3.amazonaws.com/consensus.pdf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bitcoinmagazine.com/articles/selfish-mining-a-25-attack-against-the-bitcoin-network-1383578440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osmos.network/consensus-compare-casper-vs-tendermint-6df154ad56ae" TargetMode="External"/><Relationship Id="rId2" Type="http://schemas.openxmlformats.org/officeDocument/2006/relationships/hyperlink" Target="https://eth.wiki/en/concepts/proof-of-stake-faq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unitychain/if-you-really-want-to-make-sense-of-blockchain-you-cannot-ignore-the-classics-an-introduction-to-3c72dc8c5515" TargetMode="External"/><Relationship Id="rId4" Type="http://schemas.openxmlformats.org/officeDocument/2006/relationships/hyperlink" Target="https://medium.com/unitychain/intro-to-casper-ffg-9ed944d98b2d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conomist.net/bitcoin-energy-consump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-- Lu Yu</a:t>
            </a:r>
          </a:p>
          <a:p>
            <a:r>
              <a:rPr lang="en-US" dirty="0"/>
              <a:t>The Holcombe Department of Electrical &amp; Computer Engineering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2225D3-B223-1B42-B9AE-CD6026044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STAKE</a:t>
            </a:r>
          </a:p>
        </p:txBody>
      </p:sp>
    </p:spTree>
    <p:extLst>
      <p:ext uri="{BB962C8B-B14F-4D97-AF65-F5344CB8AC3E}">
        <p14:creationId xmlns:p14="http://schemas.microsoft.com/office/powerpoint/2010/main" val="856970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Benefits of 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Compared with </a:t>
            </a:r>
            <a:r>
              <a:rPr lang="en-US" sz="2000" dirty="0" err="1"/>
              <a:t>PoW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Does not consume a huge amount of electricity.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 need to issue as many new coins as </a:t>
            </a:r>
            <a:r>
              <a:rPr lang="en-US" sz="2000" dirty="0" err="1"/>
              <a:t>PoW</a:t>
            </a:r>
            <a:r>
              <a:rPr lang="en-US" sz="2000" dirty="0"/>
              <a:t>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Because </a:t>
            </a:r>
            <a:r>
              <a:rPr lang="en-US" sz="2000" dirty="0" err="1"/>
              <a:t>PoW</a:t>
            </a:r>
            <a:r>
              <a:rPr lang="en-US" sz="2000" dirty="0"/>
              <a:t> consumes large amount of power, it needs more coins to motivate miners.</a:t>
            </a:r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DF74AA-529C-A146-8EF0-F4478F47C91E}"/>
              </a:ext>
            </a:extLst>
          </p:cNvPr>
          <p:cNvSpPr/>
          <p:nvPr/>
        </p:nvSpPr>
        <p:spPr>
          <a:xfrm>
            <a:off x="2743200" y="6043672"/>
            <a:ext cx="6629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https://medium.com/@VitalikButerin/a-proof-of-stake-design-philosophy-506585978d51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46970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Benefits of 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Compared with </a:t>
            </a:r>
            <a:r>
              <a:rPr lang="en-US" sz="2000" dirty="0" err="1"/>
              <a:t>PoW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Does not consume a huge amount of electricity.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 need to issue as many new coins as </a:t>
            </a:r>
            <a:r>
              <a:rPr lang="en-US" sz="2000" dirty="0" err="1"/>
              <a:t>PoW</a:t>
            </a:r>
            <a:r>
              <a:rPr lang="en-US" sz="2000" dirty="0"/>
              <a:t>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Because </a:t>
            </a:r>
            <a:r>
              <a:rPr lang="en-US" sz="2000" dirty="0" err="1"/>
              <a:t>PoW</a:t>
            </a:r>
            <a:r>
              <a:rPr lang="en-US" sz="2000" dirty="0"/>
              <a:t> consumes large amount of power, it needs more coins to motivate miners.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Reduced risk of centralization.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You get what you “paid for”.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No incentive to join a mining pool.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DF74AA-529C-A146-8EF0-F4478F47C91E}"/>
              </a:ext>
            </a:extLst>
          </p:cNvPr>
          <p:cNvSpPr/>
          <p:nvPr/>
        </p:nvSpPr>
        <p:spPr>
          <a:xfrm>
            <a:off x="2743200" y="6043672"/>
            <a:ext cx="6629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https://medium.com/@VitalikButerin/a-proof-of-stake-design-philosophy-506585978d51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33531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9A5000-EED3-2F4E-8532-497B5E444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" y="1295400"/>
            <a:ext cx="8674100" cy="5016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D7AB549-FA83-EF46-A486-44C4A6F22A78}"/>
              </a:ext>
            </a:extLst>
          </p:cNvPr>
          <p:cNvSpPr/>
          <p:nvPr/>
        </p:nvSpPr>
        <p:spPr>
          <a:xfrm>
            <a:off x="5638800" y="6289415"/>
            <a:ext cx="3018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https://blockchain.info/pools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445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Benefits of 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Compared with </a:t>
            </a:r>
            <a:r>
              <a:rPr lang="en-US" sz="2000" dirty="0" err="1"/>
              <a:t>PoW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Does not consume a huge amount of electricity.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 need to issue as many new coins as </a:t>
            </a:r>
            <a:r>
              <a:rPr lang="en-US" sz="2000" dirty="0" err="1"/>
              <a:t>PoW</a:t>
            </a:r>
            <a:r>
              <a:rPr lang="en-US" sz="2000" dirty="0"/>
              <a:t>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Because </a:t>
            </a:r>
            <a:r>
              <a:rPr lang="en-US" sz="2000" dirty="0" err="1"/>
              <a:t>PoW</a:t>
            </a:r>
            <a:r>
              <a:rPr lang="en-US" sz="2000" dirty="0"/>
              <a:t> consumes large amount of power, it needs more coins to motivate miners.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Reduced risk of centralization.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You get what you “paid for”.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No incentive to join a mining pool.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Less 51% attacks.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The expensive economic penalties make attacks less likely.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DF74AA-529C-A146-8EF0-F4478F47C91E}"/>
              </a:ext>
            </a:extLst>
          </p:cNvPr>
          <p:cNvSpPr/>
          <p:nvPr/>
        </p:nvSpPr>
        <p:spPr>
          <a:xfrm>
            <a:off x="2743200" y="6043672"/>
            <a:ext cx="6629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https://medium.com/@VitalikButerin/a-proof-of-stake-design-philosophy-506585978d51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61625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Results of BFT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BFT applies to </a:t>
            </a:r>
            <a:r>
              <a:rPr lang="en-US" sz="2000" dirty="0" err="1"/>
              <a:t>PoS</a:t>
            </a:r>
            <a:r>
              <a:rPr lang="en-US" sz="2000" dirty="0"/>
              <a:t> algorithms and </a:t>
            </a:r>
            <a:r>
              <a:rPr lang="en-US" sz="2000" dirty="0" err="1"/>
              <a:t>PoW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49696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Results of BFT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BFT applies to </a:t>
            </a:r>
            <a:r>
              <a:rPr lang="en-US" sz="2000" dirty="0" err="1"/>
              <a:t>PoS</a:t>
            </a:r>
            <a:r>
              <a:rPr lang="en-US" sz="2000" dirty="0"/>
              <a:t> algorithms and </a:t>
            </a:r>
            <a:r>
              <a:rPr lang="en-US" sz="2000" dirty="0" err="1"/>
              <a:t>PoW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solidFill>
                  <a:srgbClr val="00B050"/>
                </a:solidFill>
              </a:rPr>
              <a:t>CAP theorem</a:t>
            </a:r>
            <a:r>
              <a:rPr lang="en-US" sz="2000" dirty="0"/>
              <a:t>: A distributed system can only provide at most than two out of the three desired characteristics: </a:t>
            </a:r>
            <a:r>
              <a:rPr lang="en-US" sz="2000" dirty="0">
                <a:solidFill>
                  <a:srgbClr val="C00000"/>
                </a:solidFill>
              </a:rPr>
              <a:t>availability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C00000"/>
                </a:solidFill>
              </a:rPr>
              <a:t>consistency</a:t>
            </a:r>
            <a:r>
              <a:rPr lang="en-US" sz="2000" dirty="0"/>
              <a:t>, and </a:t>
            </a:r>
            <a:r>
              <a:rPr lang="en-US" sz="2000" dirty="0">
                <a:solidFill>
                  <a:srgbClr val="C00000"/>
                </a:solidFill>
              </a:rPr>
              <a:t>partition tolerance</a:t>
            </a:r>
            <a:r>
              <a:rPr lang="en-US" sz="2000" dirty="0"/>
              <a:t>.</a:t>
            </a:r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7310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Results of BFT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BFT applies to </a:t>
            </a:r>
            <a:r>
              <a:rPr lang="en-US" sz="2000" dirty="0" err="1"/>
              <a:t>PoS</a:t>
            </a:r>
            <a:r>
              <a:rPr lang="en-US" sz="2000" dirty="0"/>
              <a:t> algorithms and </a:t>
            </a:r>
            <a:r>
              <a:rPr lang="en-US" sz="2000" dirty="0" err="1"/>
              <a:t>PoW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solidFill>
                  <a:srgbClr val="00B050"/>
                </a:solidFill>
              </a:rPr>
              <a:t>CAP theorem</a:t>
            </a:r>
            <a:r>
              <a:rPr lang="en-US" sz="2000" dirty="0"/>
              <a:t>: A distributed system can only provide at most than two out of the three desired characteristics: </a:t>
            </a:r>
            <a:r>
              <a:rPr lang="en-US" sz="2000" dirty="0">
                <a:solidFill>
                  <a:srgbClr val="C00000"/>
                </a:solidFill>
              </a:rPr>
              <a:t>availability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C00000"/>
                </a:solidFill>
              </a:rPr>
              <a:t>consistency</a:t>
            </a:r>
            <a:r>
              <a:rPr lang="en-US" sz="2000" dirty="0"/>
              <a:t>, and </a:t>
            </a:r>
            <a:r>
              <a:rPr lang="en-US" sz="2000" dirty="0">
                <a:solidFill>
                  <a:srgbClr val="C00000"/>
                </a:solidFill>
              </a:rPr>
              <a:t>partition tolerance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solidFill>
                  <a:srgbClr val="00B050"/>
                </a:solidFill>
              </a:rPr>
              <a:t>FLP impossibility</a:t>
            </a:r>
            <a:r>
              <a:rPr lang="en-US" sz="2000" dirty="0"/>
              <a:t>: In a </a:t>
            </a:r>
            <a:r>
              <a:rPr lang="en-US" sz="2000" dirty="0">
                <a:solidFill>
                  <a:srgbClr val="C00000"/>
                </a:solidFill>
              </a:rPr>
              <a:t>fully asynchronous system</a:t>
            </a:r>
            <a:r>
              <a:rPr lang="en-US" sz="2000" dirty="0"/>
              <a:t>, no algorithm can guarantee a consensus reached in any finite amount of time, even if there is only one faulty node.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The network is a fully asynchronous system...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538551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Results of BFT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BFT applies to </a:t>
            </a:r>
            <a:r>
              <a:rPr lang="en-US" sz="2000" dirty="0" err="1"/>
              <a:t>PoS</a:t>
            </a:r>
            <a:r>
              <a:rPr lang="en-US" sz="2000" dirty="0"/>
              <a:t> algorithms and </a:t>
            </a:r>
            <a:r>
              <a:rPr lang="en-US" sz="2000" dirty="0" err="1"/>
              <a:t>PoW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solidFill>
                  <a:srgbClr val="00B050"/>
                </a:solidFill>
              </a:rPr>
              <a:t>CAP theorem</a:t>
            </a:r>
            <a:r>
              <a:rPr lang="en-US" sz="2000" dirty="0"/>
              <a:t>: A </a:t>
            </a:r>
            <a:r>
              <a:rPr lang="en-US" sz="2000" dirty="0">
                <a:solidFill>
                  <a:srgbClr val="C00000"/>
                </a:solidFill>
              </a:rPr>
              <a:t>distributed</a:t>
            </a:r>
            <a:r>
              <a:rPr lang="en-US" sz="2000" dirty="0"/>
              <a:t> system can only provide at most than two out of the three desired characteristics: </a:t>
            </a:r>
            <a:r>
              <a:rPr lang="en-US" sz="2000" dirty="0">
                <a:solidFill>
                  <a:srgbClr val="C00000"/>
                </a:solidFill>
              </a:rPr>
              <a:t>availability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C00000"/>
                </a:solidFill>
              </a:rPr>
              <a:t>consistency</a:t>
            </a:r>
            <a:r>
              <a:rPr lang="en-US" sz="2000" dirty="0"/>
              <a:t>, and </a:t>
            </a:r>
            <a:r>
              <a:rPr lang="en-US" sz="2000" dirty="0">
                <a:solidFill>
                  <a:srgbClr val="C00000"/>
                </a:solidFill>
              </a:rPr>
              <a:t>partition tolerance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solidFill>
                  <a:srgbClr val="00B050"/>
                </a:solidFill>
              </a:rPr>
              <a:t>FLP impossibility</a:t>
            </a:r>
            <a:r>
              <a:rPr lang="en-US" sz="2000" dirty="0"/>
              <a:t>: In a </a:t>
            </a:r>
            <a:r>
              <a:rPr lang="en-US" sz="2000" dirty="0">
                <a:solidFill>
                  <a:srgbClr val="C00000"/>
                </a:solidFill>
              </a:rPr>
              <a:t>fully asynchronous system</a:t>
            </a:r>
            <a:r>
              <a:rPr lang="en-US" sz="2000" dirty="0"/>
              <a:t>, no algorithm can guarantee a consensus reached in any finite amount of time, even if there is only one faulty node.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dirty="0"/>
              <a:t>The network is a fully asynchronous system...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solidFill>
                  <a:srgbClr val="00B050"/>
                </a:solidFill>
              </a:rPr>
              <a:t>Bounds on fault tolerance</a:t>
            </a:r>
            <a:r>
              <a:rPr lang="en-US" sz="2000" dirty="0"/>
              <a:t>: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dirty="0"/>
              <a:t>A partially asynchronous system tolerates up to 1/3 faulty nodes.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dirty="0"/>
              <a:t>Deterministic protocols in fully asynchronous system cannot tolerate any fault.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dirty="0"/>
              <a:t>A synchronous system tolerates up to 100% faulty nodes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47797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BFT of </a:t>
            </a:r>
            <a:r>
              <a:rPr lang="en-US" b="1" dirty="0" err="1">
                <a:latin typeface="+mn-lt"/>
              </a:rPr>
              <a:t>PoW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 err="1"/>
              <a:t>PoW</a:t>
            </a:r>
            <a:r>
              <a:rPr lang="en-US" sz="2000" dirty="0"/>
              <a:t> is a consensus algorithm relying on a synchronous network model.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818B53-17EB-E94C-BC7B-3BEAA7171B4C}"/>
              </a:ext>
            </a:extLst>
          </p:cNvPr>
          <p:cNvSpPr/>
          <p:nvPr/>
        </p:nvSpPr>
        <p:spPr>
          <a:xfrm>
            <a:off x="1219200" y="6248400"/>
            <a:ext cx="52578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https://socrates1024.s3.amazonaws.com/consensus.pdf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813492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BFT of </a:t>
            </a:r>
            <a:r>
              <a:rPr lang="en-US" b="1" dirty="0" err="1">
                <a:latin typeface="+mn-lt"/>
              </a:rPr>
              <a:t>PoW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 err="1"/>
              <a:t>PoW</a:t>
            </a:r>
            <a:r>
              <a:rPr lang="en-US" sz="2000" dirty="0"/>
              <a:t> is a consensus algorithm relying on a synchronous network model.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System model: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An infinite number of nodes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Each node has a small amount of computing power and therefore has a small probability of creating the next block in a given period.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818B53-17EB-E94C-BC7B-3BEAA7171B4C}"/>
              </a:ext>
            </a:extLst>
          </p:cNvPr>
          <p:cNvSpPr/>
          <p:nvPr/>
        </p:nvSpPr>
        <p:spPr>
          <a:xfrm>
            <a:off x="1219200" y="6248400"/>
            <a:ext cx="52578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https://socrates1024.s3.amazonaws.com/consensus.pdf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14181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Proof of Stake (</a:t>
            </a:r>
            <a:r>
              <a:rPr lang="en-US" b="1" dirty="0" err="1">
                <a:latin typeface="+mn-lt"/>
              </a:rPr>
              <a:t>PoS</a:t>
            </a:r>
            <a:r>
              <a:rPr lang="en-US" b="1" dirty="0">
                <a:latin typeface="+mn-lt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Proof of Stack (</a:t>
            </a:r>
            <a:r>
              <a:rPr lang="en-US" sz="2000" dirty="0" err="1"/>
              <a:t>PoS</a:t>
            </a:r>
            <a:r>
              <a:rPr lang="en-US" sz="2000" dirty="0"/>
              <a:t>) is </a:t>
            </a:r>
            <a:r>
              <a:rPr lang="en-US" sz="2000" b="1" dirty="0">
                <a:solidFill>
                  <a:srgbClr val="C00000"/>
                </a:solidFill>
              </a:rPr>
              <a:t>a class of</a:t>
            </a:r>
            <a:r>
              <a:rPr lang="en-US" sz="2000" dirty="0"/>
              <a:t> consensus algorithms.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69432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BFT of </a:t>
            </a:r>
            <a:r>
              <a:rPr lang="en-US" b="1" dirty="0" err="1">
                <a:latin typeface="+mn-lt"/>
              </a:rPr>
              <a:t>PoW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 err="1"/>
              <a:t>PoW</a:t>
            </a:r>
            <a:r>
              <a:rPr lang="en-US" sz="2000" dirty="0"/>
              <a:t> is a consensus algorithm relying on a synchronous network model.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System model: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An infinite number of nodes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Each node has a small amount of computing power and therefore has a small probability of creating the next block in a given period.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BFT results: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Tolerate up to </a:t>
            </a:r>
            <a:r>
              <a:rPr lang="en-US" sz="2000" b="1" dirty="0">
                <a:solidFill>
                  <a:srgbClr val="C00000"/>
                </a:solidFill>
              </a:rPr>
              <a:t>50%</a:t>
            </a:r>
            <a:r>
              <a:rPr lang="en-US" sz="2000" dirty="0"/>
              <a:t> faulty nodes with </a:t>
            </a:r>
            <a:r>
              <a:rPr lang="en-US" sz="2000" b="1" dirty="0">
                <a:solidFill>
                  <a:srgbClr val="C00000"/>
                </a:solidFill>
              </a:rPr>
              <a:t>zero</a:t>
            </a:r>
            <a:r>
              <a:rPr lang="en-US" sz="2000" dirty="0"/>
              <a:t> network latency.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Simulation results are </a:t>
            </a:r>
            <a:r>
              <a:rPr lang="en-US" sz="2000" b="1" dirty="0">
                <a:solidFill>
                  <a:srgbClr val="C00000"/>
                </a:solidFill>
              </a:rPr>
              <a:t>46%</a:t>
            </a:r>
            <a:r>
              <a:rPr lang="en-US" sz="2000" dirty="0"/>
              <a:t> faulty nodes for </a:t>
            </a:r>
            <a:r>
              <a:rPr lang="en-US" sz="2000" b="1" dirty="0">
                <a:solidFill>
                  <a:srgbClr val="C00000"/>
                </a:solidFill>
              </a:rPr>
              <a:t>Ethereum</a:t>
            </a:r>
            <a:r>
              <a:rPr lang="en-US" sz="2000" dirty="0"/>
              <a:t> and </a:t>
            </a:r>
            <a:r>
              <a:rPr lang="en-US" sz="2000" b="1" dirty="0">
                <a:solidFill>
                  <a:srgbClr val="C00000"/>
                </a:solidFill>
              </a:rPr>
              <a:t>49.5%</a:t>
            </a:r>
            <a:r>
              <a:rPr lang="en-US" sz="2000" dirty="0"/>
              <a:t> faulty nodes for </a:t>
            </a:r>
            <a:r>
              <a:rPr lang="en-US" sz="2000" b="1" dirty="0">
                <a:solidFill>
                  <a:srgbClr val="C00000"/>
                </a:solidFill>
              </a:rPr>
              <a:t>Bitcoin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solidFill>
                  <a:srgbClr val="C00000"/>
                </a:solidFill>
              </a:rPr>
              <a:t>33%</a:t>
            </a:r>
            <a:r>
              <a:rPr lang="en-US" sz="2000" dirty="0"/>
              <a:t> if the network latency is equal to the block time.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818B53-17EB-E94C-BC7B-3BEAA7171B4C}"/>
              </a:ext>
            </a:extLst>
          </p:cNvPr>
          <p:cNvSpPr/>
          <p:nvPr/>
        </p:nvSpPr>
        <p:spPr>
          <a:xfrm>
            <a:off x="1219200" y="6248400"/>
            <a:ext cx="52578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https://socrates1024.s3.amazonaws.com/consensus.pdf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14074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BFT of 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Synchronous network model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Chain-based </a:t>
            </a:r>
            <a:r>
              <a:rPr lang="en-US" sz="2000" dirty="0" err="1"/>
              <a:t>PoS</a:t>
            </a:r>
            <a:r>
              <a:rPr lang="en-US" sz="2000" dirty="0"/>
              <a:t> algorithms always rely on synchronous network model.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Proof is similar to </a:t>
            </a:r>
            <a:r>
              <a:rPr lang="en-US" sz="2000" dirty="0" err="1"/>
              <a:t>PoW</a:t>
            </a:r>
            <a:r>
              <a:rPr lang="en-US" sz="2000" dirty="0"/>
              <a:t>.</a:t>
            </a:r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818B53-17EB-E94C-BC7B-3BEAA7171B4C}"/>
              </a:ext>
            </a:extLst>
          </p:cNvPr>
          <p:cNvSpPr/>
          <p:nvPr/>
        </p:nvSpPr>
        <p:spPr>
          <a:xfrm>
            <a:off x="1219200" y="6248400"/>
            <a:ext cx="52578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https://socrates1024.s3.amazonaws.com/consensus.pdf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361946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BFT of 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Synchronous network model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Chain-based </a:t>
            </a:r>
            <a:r>
              <a:rPr lang="en-US" sz="2000" dirty="0" err="1"/>
              <a:t>PoS</a:t>
            </a:r>
            <a:r>
              <a:rPr lang="en-US" sz="2000" dirty="0"/>
              <a:t> algorithms always rely on synchronous network model.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Proof is similar to </a:t>
            </a:r>
            <a:r>
              <a:rPr lang="en-US" sz="2000" dirty="0" err="1"/>
              <a:t>PoW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Partially synchronous network model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lot more complex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818B53-17EB-E94C-BC7B-3BEAA7171B4C}"/>
              </a:ext>
            </a:extLst>
          </p:cNvPr>
          <p:cNvSpPr/>
          <p:nvPr/>
        </p:nvSpPr>
        <p:spPr>
          <a:xfrm>
            <a:off x="1219200" y="6248400"/>
            <a:ext cx="52578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https://socrates1024.s3.amazonaws.com/consensus.pdf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22019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CAP Theorem &amp; </a:t>
            </a:r>
            <a:r>
              <a:rPr lang="en-US" b="1" dirty="0" err="1">
                <a:latin typeface="+mn-lt"/>
              </a:rPr>
              <a:t>PoW</a:t>
            </a:r>
            <a:r>
              <a:rPr lang="en-US" b="1" dirty="0">
                <a:latin typeface="+mn-lt"/>
              </a:rPr>
              <a:t>/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E6DE61-8035-524C-A2F0-3ABAA398D2B4}"/>
              </a:ext>
            </a:extLst>
          </p:cNvPr>
          <p:cNvSpPr txBox="1"/>
          <p:nvPr/>
        </p:nvSpPr>
        <p:spPr>
          <a:xfrm>
            <a:off x="552451" y="1887378"/>
            <a:ext cx="80390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For </a:t>
            </a:r>
            <a:r>
              <a:rPr lang="en-US" sz="2000" b="1" dirty="0" err="1">
                <a:solidFill>
                  <a:srgbClr val="00B050"/>
                </a:solidFill>
              </a:rPr>
              <a:t>PoW</a:t>
            </a:r>
            <a:r>
              <a:rPr lang="en-US" sz="2000" dirty="0"/>
              <a:t> and </a:t>
            </a:r>
            <a:r>
              <a:rPr lang="en-US" sz="2000" b="1" dirty="0">
                <a:solidFill>
                  <a:srgbClr val="00B050"/>
                </a:solidFill>
              </a:rPr>
              <a:t>chain-based </a:t>
            </a:r>
            <a:r>
              <a:rPr lang="en-US" sz="2000" b="1" dirty="0" err="1">
                <a:solidFill>
                  <a:srgbClr val="00B050"/>
                </a:solidFill>
              </a:rPr>
              <a:t>PoS</a:t>
            </a:r>
            <a:r>
              <a:rPr lang="en-US" sz="2000" dirty="0"/>
              <a:t>:</a:t>
            </a:r>
          </a:p>
          <a:p>
            <a:pPr algn="ctr"/>
            <a:r>
              <a:rPr lang="en-US" sz="2000" dirty="0"/>
              <a:t>Availability &gt; Consistency</a:t>
            </a:r>
          </a:p>
          <a:p>
            <a:pPr algn="ctr"/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1518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CAP Theorem &amp; </a:t>
            </a:r>
            <a:r>
              <a:rPr lang="en-US" b="1" dirty="0" err="1">
                <a:latin typeface="+mn-lt"/>
              </a:rPr>
              <a:t>PoW</a:t>
            </a:r>
            <a:r>
              <a:rPr lang="en-US" b="1" dirty="0">
                <a:latin typeface="+mn-lt"/>
              </a:rPr>
              <a:t>/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E6DE61-8035-524C-A2F0-3ABAA398D2B4}"/>
              </a:ext>
            </a:extLst>
          </p:cNvPr>
          <p:cNvSpPr txBox="1"/>
          <p:nvPr/>
        </p:nvSpPr>
        <p:spPr>
          <a:xfrm>
            <a:off x="552451" y="1887378"/>
            <a:ext cx="80390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For </a:t>
            </a:r>
            <a:r>
              <a:rPr lang="en-US" sz="2000" b="1" dirty="0" err="1">
                <a:solidFill>
                  <a:srgbClr val="00B050"/>
                </a:solidFill>
              </a:rPr>
              <a:t>PoW</a:t>
            </a:r>
            <a:r>
              <a:rPr lang="en-US" sz="2000" dirty="0"/>
              <a:t> and </a:t>
            </a:r>
            <a:r>
              <a:rPr lang="en-US" sz="2000" b="1" dirty="0">
                <a:solidFill>
                  <a:srgbClr val="00B050"/>
                </a:solidFill>
              </a:rPr>
              <a:t>chain-based </a:t>
            </a:r>
            <a:r>
              <a:rPr lang="en-US" sz="2000" b="1" dirty="0" err="1">
                <a:solidFill>
                  <a:srgbClr val="00B050"/>
                </a:solidFill>
              </a:rPr>
              <a:t>PoS</a:t>
            </a:r>
            <a:r>
              <a:rPr lang="en-US" sz="2000" dirty="0"/>
              <a:t>:</a:t>
            </a:r>
          </a:p>
          <a:p>
            <a:pPr algn="ctr"/>
            <a:r>
              <a:rPr lang="en-US" sz="2000" dirty="0"/>
              <a:t>Availability &gt; Consistency</a:t>
            </a:r>
          </a:p>
          <a:p>
            <a:pPr algn="ctr"/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Traditional BFT consensus algorithms:</a:t>
            </a:r>
          </a:p>
          <a:p>
            <a:pPr algn="ctr"/>
            <a:r>
              <a:rPr lang="en-US" sz="2000" dirty="0"/>
              <a:t>Availability &lt; Consistency</a:t>
            </a:r>
          </a:p>
          <a:p>
            <a:pPr algn="ctr"/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837888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CAP Theorem &amp; </a:t>
            </a:r>
            <a:r>
              <a:rPr lang="en-US" b="1" dirty="0" err="1">
                <a:latin typeface="+mn-lt"/>
              </a:rPr>
              <a:t>PoW</a:t>
            </a:r>
            <a:r>
              <a:rPr lang="en-US" b="1" dirty="0">
                <a:latin typeface="+mn-lt"/>
              </a:rPr>
              <a:t>/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E6DE61-8035-524C-A2F0-3ABAA398D2B4}"/>
              </a:ext>
            </a:extLst>
          </p:cNvPr>
          <p:cNvSpPr txBox="1"/>
          <p:nvPr/>
        </p:nvSpPr>
        <p:spPr>
          <a:xfrm>
            <a:off x="552451" y="1887378"/>
            <a:ext cx="803909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For </a:t>
            </a:r>
            <a:r>
              <a:rPr lang="en-US" sz="2000" b="1" dirty="0" err="1">
                <a:solidFill>
                  <a:srgbClr val="00B050"/>
                </a:solidFill>
              </a:rPr>
              <a:t>PoW</a:t>
            </a:r>
            <a:r>
              <a:rPr lang="en-US" sz="2000" dirty="0"/>
              <a:t> and </a:t>
            </a:r>
            <a:r>
              <a:rPr lang="en-US" sz="2000" b="1" dirty="0">
                <a:solidFill>
                  <a:srgbClr val="00B050"/>
                </a:solidFill>
              </a:rPr>
              <a:t>chain-based </a:t>
            </a:r>
            <a:r>
              <a:rPr lang="en-US" sz="2000" b="1" dirty="0" err="1">
                <a:solidFill>
                  <a:srgbClr val="00B050"/>
                </a:solidFill>
              </a:rPr>
              <a:t>PoS</a:t>
            </a:r>
            <a:r>
              <a:rPr lang="en-US" sz="2000" dirty="0"/>
              <a:t>:</a:t>
            </a:r>
          </a:p>
          <a:p>
            <a:pPr algn="ctr"/>
            <a:r>
              <a:rPr lang="en-US" sz="2000" dirty="0"/>
              <a:t>Availability &gt; Consistency</a:t>
            </a:r>
          </a:p>
          <a:p>
            <a:pPr algn="ctr"/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Traditional BFT consensus algorithms:</a:t>
            </a:r>
          </a:p>
          <a:p>
            <a:pPr algn="ctr"/>
            <a:r>
              <a:rPr lang="en-US" sz="2000" dirty="0"/>
              <a:t>Availability &lt; Consistency</a:t>
            </a:r>
          </a:p>
          <a:p>
            <a:pPr algn="ctr"/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Casper</a:t>
            </a:r>
            <a:r>
              <a:rPr lang="en-US" sz="2000" dirty="0"/>
              <a:t>:</a:t>
            </a:r>
          </a:p>
          <a:p>
            <a:pPr algn="ctr"/>
            <a:r>
              <a:rPr lang="en-US" sz="2000" dirty="0"/>
              <a:t>Availability &gt; Consistency</a:t>
            </a:r>
          </a:p>
          <a:p>
            <a:pPr algn="ctr"/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094446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CAP Theorem &amp; </a:t>
            </a:r>
            <a:r>
              <a:rPr lang="en-US" b="1" dirty="0" err="1">
                <a:latin typeface="+mn-lt"/>
              </a:rPr>
              <a:t>PoW</a:t>
            </a:r>
            <a:r>
              <a:rPr lang="en-US" b="1" dirty="0">
                <a:latin typeface="+mn-lt"/>
              </a:rPr>
              <a:t>/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E6DE61-8035-524C-A2F0-3ABAA398D2B4}"/>
              </a:ext>
            </a:extLst>
          </p:cNvPr>
          <p:cNvSpPr txBox="1"/>
          <p:nvPr/>
        </p:nvSpPr>
        <p:spPr>
          <a:xfrm>
            <a:off x="552451" y="1887378"/>
            <a:ext cx="80390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For </a:t>
            </a:r>
            <a:r>
              <a:rPr lang="en-US" sz="2000" b="1" dirty="0" err="1">
                <a:solidFill>
                  <a:srgbClr val="00B050"/>
                </a:solidFill>
              </a:rPr>
              <a:t>PoW</a:t>
            </a:r>
            <a:r>
              <a:rPr lang="en-US" sz="2000" dirty="0"/>
              <a:t> and </a:t>
            </a:r>
            <a:r>
              <a:rPr lang="en-US" sz="2000" b="1" dirty="0">
                <a:solidFill>
                  <a:srgbClr val="00B050"/>
                </a:solidFill>
              </a:rPr>
              <a:t>chain-based </a:t>
            </a:r>
            <a:r>
              <a:rPr lang="en-US" sz="2000" b="1" dirty="0" err="1">
                <a:solidFill>
                  <a:srgbClr val="00B050"/>
                </a:solidFill>
              </a:rPr>
              <a:t>PoS</a:t>
            </a:r>
            <a:r>
              <a:rPr lang="en-US" sz="2000" dirty="0"/>
              <a:t>:</a:t>
            </a:r>
          </a:p>
          <a:p>
            <a:pPr algn="ctr"/>
            <a:r>
              <a:rPr lang="en-US" sz="2000" dirty="0"/>
              <a:t>Availability &gt; Consistency</a:t>
            </a:r>
          </a:p>
          <a:p>
            <a:pPr algn="ctr"/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Traditional BFT consensus algorithms:</a:t>
            </a:r>
          </a:p>
          <a:p>
            <a:pPr algn="ctr"/>
            <a:r>
              <a:rPr lang="en-US" sz="2000" dirty="0"/>
              <a:t>Availability &lt; Consistency</a:t>
            </a:r>
          </a:p>
          <a:p>
            <a:pPr algn="ctr"/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Casper</a:t>
            </a:r>
            <a:r>
              <a:rPr lang="en-US" sz="2000" dirty="0"/>
              <a:t>:</a:t>
            </a:r>
          </a:p>
          <a:p>
            <a:pPr algn="ctr"/>
            <a:r>
              <a:rPr lang="en-US" sz="2000" dirty="0"/>
              <a:t>Availability &gt; Consistency</a:t>
            </a:r>
          </a:p>
          <a:p>
            <a:pPr algn="ctr"/>
            <a:endParaRPr lang="en-US" sz="2000" dirty="0"/>
          </a:p>
          <a:p>
            <a:r>
              <a:rPr lang="en-US" sz="2000" dirty="0"/>
              <a:t>Note: Most of the upper bounds on the number of fault nodes that can be tolerated are theoretical values.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In traditional BFT consensus algorithms, nodes are machines.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Psychological factors need to be considered.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hlinkClick r:id="rId3"/>
              </a:rPr>
              <a:t>https://bitcoinmagazine.com/articles/selfish-mining-a-25-attack-against-the-bitcoin-network-1383578440</a:t>
            </a: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680012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Reference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Ethereum Wiki, “</a:t>
            </a:r>
            <a:r>
              <a:rPr lang="en-US" sz="2000" i="1" dirty="0"/>
              <a:t>Proof of Stake FAQs</a:t>
            </a:r>
            <a:r>
              <a:rPr lang="en-US" sz="2000" dirty="0"/>
              <a:t>”. Available at: </a:t>
            </a:r>
            <a:r>
              <a:rPr lang="en-US" sz="2000" dirty="0">
                <a:hlinkClick r:id="rId2"/>
              </a:rPr>
              <a:t>https://eth.wiki/en/concepts/proof-of-stake-faqs</a:t>
            </a: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>
                <a:hlinkClick r:id="rId3"/>
              </a:rPr>
              <a:t>https://blog.cosmos.network/consensus-compare-casper-vs-tendermint-6df154ad56ae</a:t>
            </a: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 err="1"/>
              <a:t>Juin</a:t>
            </a:r>
            <a:r>
              <a:rPr lang="en-US" sz="2000" dirty="0"/>
              <a:t> Chiu, “</a:t>
            </a:r>
            <a:r>
              <a:rPr lang="en-US" sz="2000" i="1" dirty="0"/>
              <a:t>Casper FFG: Consensus Protocol for the Realization of Proof-of-Stake</a:t>
            </a:r>
            <a:r>
              <a:rPr lang="en-US" sz="2000" dirty="0"/>
              <a:t>”. Available at: </a:t>
            </a:r>
            <a:r>
              <a:rPr lang="en-US" sz="2000" dirty="0">
                <a:hlinkClick r:id="rId4"/>
              </a:rPr>
              <a:t>https://medium.com/unitychain/intro-to-casper-ffg-9ed944d98b2d</a:t>
            </a: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 err="1"/>
              <a:t>Juin</a:t>
            </a:r>
            <a:r>
              <a:rPr lang="en-US" sz="2000" dirty="0"/>
              <a:t> Chiu, “</a:t>
            </a:r>
            <a:r>
              <a:rPr lang="en-US" sz="2000" i="1" dirty="0"/>
              <a:t>Introduction to PBFT</a:t>
            </a:r>
            <a:r>
              <a:rPr lang="en-US" sz="2000" dirty="0"/>
              <a:t>”. Available at: </a:t>
            </a:r>
            <a:r>
              <a:rPr lang="en-US" sz="2000" dirty="0">
                <a:hlinkClick r:id="rId5"/>
              </a:rPr>
              <a:t>https://medium.com/unitychain/if-you-really-want-to-make-sense-of-blockchain-you-cannot-ignore-the-classics-an-introduction-to-3c72dc8c5515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18934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Proof of Stake (</a:t>
            </a:r>
            <a:r>
              <a:rPr lang="en-US" b="1" dirty="0" err="1">
                <a:latin typeface="+mn-lt"/>
              </a:rPr>
              <a:t>PoS</a:t>
            </a:r>
            <a:r>
              <a:rPr lang="en-US" b="1" dirty="0">
                <a:latin typeface="+mn-lt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Proof of Stack (</a:t>
            </a:r>
            <a:r>
              <a:rPr lang="en-US" sz="2000" dirty="0" err="1"/>
              <a:t>PoS</a:t>
            </a:r>
            <a:r>
              <a:rPr lang="en-US" sz="2000" dirty="0"/>
              <a:t>) is </a:t>
            </a:r>
            <a:r>
              <a:rPr lang="en-US" sz="2000" b="1" dirty="0">
                <a:solidFill>
                  <a:srgbClr val="C00000"/>
                </a:solidFill>
              </a:rPr>
              <a:t>a class of</a:t>
            </a:r>
            <a:r>
              <a:rPr lang="en-US" sz="2000" dirty="0"/>
              <a:t> consensus algorithms.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group of </a:t>
            </a:r>
            <a:r>
              <a:rPr lang="en-US" sz="2000" b="1" dirty="0">
                <a:solidFill>
                  <a:srgbClr val="00B050"/>
                </a:solidFill>
              </a:rPr>
              <a:t>validators</a:t>
            </a:r>
            <a:r>
              <a:rPr lang="en-US" sz="2000" dirty="0"/>
              <a:t> “take turns” </a:t>
            </a:r>
            <a:r>
              <a:rPr lang="en-US" sz="2000" dirty="0">
                <a:solidFill>
                  <a:srgbClr val="C00000"/>
                </a:solidFill>
              </a:rPr>
              <a:t>proposing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C00000"/>
                </a:solidFill>
              </a:rPr>
              <a:t>vote</a:t>
            </a:r>
            <a:r>
              <a:rPr lang="en-US" sz="2000" dirty="0"/>
              <a:t> on the next block.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64484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Proof of Stake (</a:t>
            </a:r>
            <a:r>
              <a:rPr lang="en-US" b="1" dirty="0" err="1">
                <a:latin typeface="+mn-lt"/>
              </a:rPr>
              <a:t>PoS</a:t>
            </a:r>
            <a:r>
              <a:rPr lang="en-US" b="1" dirty="0">
                <a:latin typeface="+mn-lt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Proof of Stack (</a:t>
            </a:r>
            <a:r>
              <a:rPr lang="en-US" sz="2000" dirty="0" err="1"/>
              <a:t>PoS</a:t>
            </a:r>
            <a:r>
              <a:rPr lang="en-US" sz="2000" dirty="0"/>
              <a:t>) is </a:t>
            </a:r>
            <a:r>
              <a:rPr lang="en-US" sz="2000" b="1" dirty="0">
                <a:solidFill>
                  <a:srgbClr val="C00000"/>
                </a:solidFill>
              </a:rPr>
              <a:t>a class of</a:t>
            </a:r>
            <a:r>
              <a:rPr lang="en-US" sz="2000" dirty="0"/>
              <a:t> consensus algorithms.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group of </a:t>
            </a:r>
            <a:r>
              <a:rPr lang="en-US" sz="2000" b="1" dirty="0">
                <a:solidFill>
                  <a:srgbClr val="00B050"/>
                </a:solidFill>
              </a:rPr>
              <a:t>validators</a:t>
            </a:r>
            <a:r>
              <a:rPr lang="en-US" sz="2000" dirty="0"/>
              <a:t> “take turns” </a:t>
            </a:r>
            <a:r>
              <a:rPr lang="en-US" sz="2000" dirty="0">
                <a:solidFill>
                  <a:srgbClr val="C00000"/>
                </a:solidFill>
              </a:rPr>
              <a:t>proposing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C00000"/>
                </a:solidFill>
              </a:rPr>
              <a:t>vote</a:t>
            </a:r>
            <a:r>
              <a:rPr lang="en-US" sz="2000" dirty="0"/>
              <a:t> on the next block.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Anyone who possesses the blockchain’s </a:t>
            </a:r>
            <a:r>
              <a:rPr lang="en-US" sz="2000" b="1" dirty="0">
                <a:solidFill>
                  <a:srgbClr val="00B050"/>
                </a:solidFill>
              </a:rPr>
              <a:t>base cryptocurrency</a:t>
            </a:r>
            <a:r>
              <a:rPr lang="en-US" sz="2000" dirty="0"/>
              <a:t> can become a validator.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To become a validator, you need to </a:t>
            </a:r>
            <a:r>
              <a:rPr lang="en-US" sz="2000" dirty="0">
                <a:solidFill>
                  <a:srgbClr val="C00000"/>
                </a:solidFill>
              </a:rPr>
              <a:t>make a deposit</a:t>
            </a:r>
            <a:r>
              <a:rPr lang="en-US" sz="2000" dirty="0"/>
              <a:t> by sending a special type of transaction.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34853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Proof of Stake (</a:t>
            </a:r>
            <a:r>
              <a:rPr lang="en-US" b="1" dirty="0" err="1">
                <a:latin typeface="+mn-lt"/>
              </a:rPr>
              <a:t>PoS</a:t>
            </a:r>
            <a:r>
              <a:rPr lang="en-US" b="1" dirty="0">
                <a:latin typeface="+mn-lt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Proof of Stack (</a:t>
            </a:r>
            <a:r>
              <a:rPr lang="en-US" sz="2000" dirty="0" err="1"/>
              <a:t>PoS</a:t>
            </a:r>
            <a:r>
              <a:rPr lang="en-US" sz="2000" dirty="0"/>
              <a:t>) is </a:t>
            </a:r>
            <a:r>
              <a:rPr lang="en-US" sz="2000" b="1" dirty="0">
                <a:solidFill>
                  <a:srgbClr val="C00000"/>
                </a:solidFill>
              </a:rPr>
              <a:t>a class of</a:t>
            </a:r>
            <a:r>
              <a:rPr lang="en-US" sz="2000" dirty="0"/>
              <a:t> consensus algorithms.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group of </a:t>
            </a:r>
            <a:r>
              <a:rPr lang="en-US" sz="2000" b="1" dirty="0">
                <a:solidFill>
                  <a:srgbClr val="00B050"/>
                </a:solidFill>
              </a:rPr>
              <a:t>validators</a:t>
            </a:r>
            <a:r>
              <a:rPr lang="en-US" sz="2000" dirty="0"/>
              <a:t> “take turns” </a:t>
            </a:r>
            <a:r>
              <a:rPr lang="en-US" sz="2000" dirty="0">
                <a:solidFill>
                  <a:srgbClr val="C00000"/>
                </a:solidFill>
              </a:rPr>
              <a:t>proposing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C00000"/>
                </a:solidFill>
              </a:rPr>
              <a:t>vote</a:t>
            </a:r>
            <a:r>
              <a:rPr lang="en-US" sz="2000" dirty="0"/>
              <a:t> on the next block.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Anyone who possesses the blockchain’s </a:t>
            </a:r>
            <a:r>
              <a:rPr lang="en-US" sz="2000" b="1" dirty="0">
                <a:solidFill>
                  <a:srgbClr val="00B050"/>
                </a:solidFill>
              </a:rPr>
              <a:t>base cryptocurrency</a:t>
            </a:r>
            <a:r>
              <a:rPr lang="en-US" sz="2000" dirty="0"/>
              <a:t> can become a validator.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To become a validator, you need to </a:t>
            </a:r>
            <a:r>
              <a:rPr lang="en-US" sz="2000" dirty="0">
                <a:solidFill>
                  <a:srgbClr val="C00000"/>
                </a:solidFill>
              </a:rPr>
              <a:t>make a deposit</a:t>
            </a:r>
            <a:r>
              <a:rPr lang="en-US" sz="2000" dirty="0"/>
              <a:t> by sending a special type of transaction.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The weight of a validator’s vote depends on the size of its deposit.</a:t>
            </a:r>
          </a:p>
        </p:txBody>
      </p:sp>
    </p:spTree>
    <p:extLst>
      <p:ext uri="{BB962C8B-B14F-4D97-AF65-F5344CB8AC3E}">
        <p14:creationId xmlns:p14="http://schemas.microsoft.com/office/powerpoint/2010/main" val="2346098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Proof of Stake (</a:t>
            </a:r>
            <a:r>
              <a:rPr lang="en-US" b="1" dirty="0" err="1">
                <a:latin typeface="+mn-lt"/>
              </a:rPr>
              <a:t>PoS</a:t>
            </a:r>
            <a:r>
              <a:rPr lang="en-US" b="1" dirty="0">
                <a:latin typeface="+mn-lt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Proof of Stack (</a:t>
            </a:r>
            <a:r>
              <a:rPr lang="en-US" sz="2000" dirty="0" err="1"/>
              <a:t>PoS</a:t>
            </a:r>
            <a:r>
              <a:rPr lang="en-US" sz="2000" dirty="0"/>
              <a:t>) is </a:t>
            </a:r>
            <a:r>
              <a:rPr lang="en-US" sz="2000" b="1" dirty="0">
                <a:solidFill>
                  <a:srgbClr val="C00000"/>
                </a:solidFill>
              </a:rPr>
              <a:t>a class of</a:t>
            </a:r>
            <a:r>
              <a:rPr lang="en-US" sz="2000" dirty="0"/>
              <a:t> consensus algorithms.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group of </a:t>
            </a:r>
            <a:r>
              <a:rPr lang="en-US" sz="2000" b="1" dirty="0">
                <a:solidFill>
                  <a:srgbClr val="00B050"/>
                </a:solidFill>
              </a:rPr>
              <a:t>validators</a:t>
            </a:r>
            <a:r>
              <a:rPr lang="en-US" sz="2000" dirty="0"/>
              <a:t> “take turns” </a:t>
            </a:r>
            <a:r>
              <a:rPr lang="en-US" sz="2000" dirty="0">
                <a:solidFill>
                  <a:srgbClr val="C00000"/>
                </a:solidFill>
              </a:rPr>
              <a:t>proposing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C00000"/>
                </a:solidFill>
              </a:rPr>
              <a:t>vote</a:t>
            </a:r>
            <a:r>
              <a:rPr lang="en-US" sz="2000" dirty="0"/>
              <a:t> on the next block.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Anyone who possesses the blockchain’s </a:t>
            </a:r>
            <a:r>
              <a:rPr lang="en-US" sz="2000" b="1" dirty="0">
                <a:solidFill>
                  <a:srgbClr val="00B050"/>
                </a:solidFill>
              </a:rPr>
              <a:t>base cryptocurrency</a:t>
            </a:r>
            <a:r>
              <a:rPr lang="en-US" sz="2000" dirty="0"/>
              <a:t> can become a validator.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To become a validator, you need to </a:t>
            </a:r>
            <a:r>
              <a:rPr lang="en-US" sz="2000" dirty="0">
                <a:solidFill>
                  <a:srgbClr val="C00000"/>
                </a:solidFill>
              </a:rPr>
              <a:t>make a deposit</a:t>
            </a:r>
            <a:r>
              <a:rPr lang="en-US" sz="2000" dirty="0"/>
              <a:t> by sending a special type of transaction.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Two major types of </a:t>
            </a:r>
            <a:r>
              <a:rPr lang="en-US" sz="2000" dirty="0" err="1"/>
              <a:t>PoS</a:t>
            </a:r>
            <a:r>
              <a:rPr lang="en-US" sz="2000" dirty="0"/>
              <a:t> algorithm: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Chain-based </a:t>
            </a:r>
            <a:r>
              <a:rPr lang="en-US" sz="2000" dirty="0" err="1"/>
              <a:t>PoS</a:t>
            </a:r>
            <a:endParaRPr lang="en-US" sz="2000" dirty="0"/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BFT-based </a:t>
            </a:r>
            <a:r>
              <a:rPr lang="en-US" sz="2000" dirty="0" err="1"/>
              <a:t>PoS</a:t>
            </a:r>
            <a:endParaRPr lang="en-US" sz="2000" dirty="0"/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32043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Chain-Based 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Steps: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“Randomly” select a validator during each time slot.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The selected validator creates a block.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The block points a previous block (Normally the last block of the longest chain).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Most blocks will converge into a single chain.</a:t>
            </a:r>
          </a:p>
        </p:txBody>
      </p:sp>
    </p:spTree>
    <p:extLst>
      <p:ext uri="{BB962C8B-B14F-4D97-AF65-F5344CB8AC3E}">
        <p14:creationId xmlns:p14="http://schemas.microsoft.com/office/powerpoint/2010/main" val="1178853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BFT-Based 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Steps: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Validators are “randomly” assigned the right to propose blocks.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Every validator sends a vote for some specific block.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Repeat Step 1&amp;2 multiple times.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At the end, all (honest and online) validators agree on if a given block is part of the chain.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98433B-BB13-3C41-938A-B86C70C327D4}"/>
              </a:ext>
            </a:extLst>
          </p:cNvPr>
          <p:cNvSpPr txBox="1"/>
          <p:nvPr/>
        </p:nvSpPr>
        <p:spPr>
          <a:xfrm>
            <a:off x="552450" y="4720233"/>
            <a:ext cx="53149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What is BFT?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Byzantine Generals Problem 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What is </a:t>
            </a:r>
            <a:r>
              <a:rPr lang="en-US" sz="2000" dirty="0" err="1"/>
              <a:t>pBFT</a:t>
            </a:r>
            <a:r>
              <a:rPr lang="en-US" sz="2000" dirty="0"/>
              <a:t>?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41465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Benefits of </a:t>
            </a:r>
            <a:r>
              <a:rPr lang="en-US" b="1" dirty="0" err="1">
                <a:latin typeface="+mn-lt"/>
              </a:rPr>
              <a:t>PoS</a:t>
            </a:r>
            <a:endParaRPr lang="en-US" b="1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Compared with </a:t>
            </a:r>
            <a:r>
              <a:rPr lang="en-US" sz="2000" dirty="0" err="1"/>
              <a:t>PoW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Does not consume a huge amount of electricity.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914400" lvl="1" indent="-457200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DF74AA-529C-A146-8EF0-F4478F47C91E}"/>
              </a:ext>
            </a:extLst>
          </p:cNvPr>
          <p:cNvSpPr/>
          <p:nvPr/>
        </p:nvSpPr>
        <p:spPr>
          <a:xfrm>
            <a:off x="685800" y="6043672"/>
            <a:ext cx="6629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https://digiconomist.net/bitcoin-energy-consumption</a:t>
            </a:r>
            <a:endParaRPr lang="en-US" sz="1600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43256E-8483-2B47-8C94-7DEA8C176C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667000"/>
            <a:ext cx="7315200" cy="288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92557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emplate-curves-extension" id="{5BE2EFD4-424B-464E-B590-58CA2D08849B}" vid="{E8A56718-4159-034E-BCAD-1DE286D25AD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Design</Template>
  <TotalTime>25033</TotalTime>
  <Words>1408</Words>
  <Application>Microsoft Macintosh PowerPoint</Application>
  <PresentationFormat>On-screen Show (4:3)</PresentationFormat>
  <Paragraphs>191</Paragraphs>
  <Slides>27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Courier New</vt:lpstr>
      <vt:lpstr>Times New Roman</vt:lpstr>
      <vt:lpstr>Verdana</vt:lpstr>
      <vt:lpstr>Wingdings</vt:lpstr>
      <vt:lpstr>Default Design</vt:lpstr>
      <vt:lpstr>PROOF OF STAKE</vt:lpstr>
      <vt:lpstr>Proof of Stake (PoS)</vt:lpstr>
      <vt:lpstr>Proof of Stake (PoS)</vt:lpstr>
      <vt:lpstr>Proof of Stake (PoS)</vt:lpstr>
      <vt:lpstr>Proof of Stake (PoS)</vt:lpstr>
      <vt:lpstr>Proof of Stake (PoS)</vt:lpstr>
      <vt:lpstr>Chain-Based PoS</vt:lpstr>
      <vt:lpstr>BFT-Based PoS</vt:lpstr>
      <vt:lpstr>Benefits of PoS</vt:lpstr>
      <vt:lpstr>Benefits of PoS</vt:lpstr>
      <vt:lpstr>Benefits of PoS</vt:lpstr>
      <vt:lpstr>PowerPoint Presentation</vt:lpstr>
      <vt:lpstr>Benefits of PoS</vt:lpstr>
      <vt:lpstr>Results of BFT</vt:lpstr>
      <vt:lpstr>Results of BFT</vt:lpstr>
      <vt:lpstr>Results of BFT</vt:lpstr>
      <vt:lpstr>Results of BFT</vt:lpstr>
      <vt:lpstr>BFT of PoW</vt:lpstr>
      <vt:lpstr>BFT of PoW</vt:lpstr>
      <vt:lpstr>BFT of PoW</vt:lpstr>
      <vt:lpstr>BFT of PoS</vt:lpstr>
      <vt:lpstr>BFT of PoS</vt:lpstr>
      <vt:lpstr>CAP Theorem &amp; PoW/PoS</vt:lpstr>
      <vt:lpstr>CAP Theorem &amp; PoW/PoS</vt:lpstr>
      <vt:lpstr>CAP Theorem &amp; PoW/PoS</vt:lpstr>
      <vt:lpstr>CAP Theorem &amp; PoW/PoS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 Yu</dc:creator>
  <cp:lastModifiedBy>Lu Yu</cp:lastModifiedBy>
  <cp:revision>423</cp:revision>
  <dcterms:created xsi:type="dcterms:W3CDTF">2020-04-15T22:17:53Z</dcterms:created>
  <dcterms:modified xsi:type="dcterms:W3CDTF">2020-07-10T17:25:57Z</dcterms:modified>
</cp:coreProperties>
</file>

<file path=docProps/thumbnail.jpeg>
</file>